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7"/>
  </p:notesMasterIdLst>
  <p:sldIdLst>
    <p:sldId id="257" r:id="rId2"/>
    <p:sldId id="258" r:id="rId3"/>
    <p:sldId id="259" r:id="rId4"/>
    <p:sldId id="260" r:id="rId5"/>
    <p:sldId id="261" r:id="rId6"/>
    <p:sldId id="262" r:id="rId7"/>
    <p:sldId id="263" r:id="rId8"/>
    <p:sldId id="271"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Proxima Nova" panose="02000506030000020004"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1"/>
  </p:normalViewPr>
  <p:slideViewPr>
    <p:cSldViewPr snapToGrid="0">
      <p:cViewPr varScale="1">
        <p:scale>
          <a:sx n="137" d="100"/>
          <a:sy n="137" d="100"/>
        </p:scale>
        <p:origin x="82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rPr dirty="0"/>
              <a:t>Welcome to this presentation on the Finance AI Assistant, an advanced system built to revolutionize the way financial data is accessed and understood. At its core, this assistant combines the power of retrieval-augmented generation with domain-specific datasets to ensure answers are both accurate and highly contextual.</a:t>
            </a:r>
          </a:p>
          <a:p>
            <a:endParaRPr dirty="0"/>
          </a:p>
          <a:p>
            <a:r>
              <a:rPr dirty="0"/>
              <a:t>The project integrates the FLAN-T5-Large model with the FAISS vector search engine, enabling it to rapidly locate relevant financial documents and use them as context for natural language generation. This hybrid approach not only reduces hallucinations but also delivers responses grounded in credible data sources.</a:t>
            </a:r>
          </a:p>
          <a:p>
            <a:endParaRPr dirty="0"/>
          </a:p>
          <a:p>
            <a:r>
              <a:rPr dirty="0"/>
              <a:t>Its primary use cases are in the finance industry, where timely, precise, and well-explained insights are crucial—whether for equity research, market analysis, or investor decision-making. Over the next slides, we will explore the architecture, performance, and insights gained from evaluating this system.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grouped bar chart analysis makes one fact abundantly clear: retrieval is not the bottleneck. In every tested query, retrieval times were so short they are barely visible on the chart.</a:t>
            </a:r>
          </a:p>
          <a:p>
            <a:endParaRPr/>
          </a:p>
          <a:p>
            <a:r>
              <a:t>Generation time, on the other hand, dwarfs retrieval across the board. Whether the query was as straightforward as finding Apple's 2023 revenue or as complex as summarizing Tesla's annual report, the LLM step consumed the vast majority of total processing time.</a:t>
            </a:r>
          </a:p>
          <a:p>
            <a:endParaRPr/>
          </a:p>
          <a:p>
            <a:r>
              <a:t>This visualization reinforces the conclusion that system optimization efforts should primarily target the generative model’s processing efficiency rather than the retrieval pipeline.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stacked bar chart offers a clear proportional view of where latency is occurring. Retrieval is almost negligible in comparison to generation, taking up just a thin segment of each bar.</a:t>
            </a:r>
          </a:p>
          <a:p>
            <a:endParaRPr/>
          </a:p>
          <a:p>
            <a:r>
              <a:t>In contrast, LLM processing dominates each query’s total execution time, often exceeding a hundred seconds for more complex tasks. This is particularly pronounced in summarization queries, where the length and complexity of input text push processing demands higher.</a:t>
            </a:r>
          </a:p>
          <a:p>
            <a:endParaRPr/>
          </a:p>
          <a:p>
            <a:r>
              <a:t>From a system optimization standpoint, this visualization is an invaluable reminder: while retrieval is already performing at peak efficiency, the generation phase is the area where latency reduction efforts will yield the greatest user experience gains.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Not all queries are created equal when it comes to latency. Simple fact-based questions—such as 'What was Apple's total revenue in 2023?'—can be processed in under 50 seconds, thanks to the model’s efficiency in handling concise data.</a:t>
            </a:r>
          </a:p>
          <a:p>
            <a:endParaRPr/>
          </a:p>
          <a:p>
            <a:r>
              <a:t>However, complex queries like summarizing Tesla's entire 2023 annual report require far more processing. These tasks often surpass 120 seconds, reflecting the additional computational effort needed to condense and contextualize large volumes of text.</a:t>
            </a:r>
          </a:p>
          <a:p>
            <a:endParaRPr/>
          </a:p>
          <a:p>
            <a:r>
              <a:t>This illustrates a key trade-off: while longer latencies are acceptable for deep, high-value analyses, future system enhancements could aim to reduce these times without compromising answer quality.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Building the Finance AI Assistant involved addressing several technical and operational challenges. One major issue was the token limit imposed by large language models. To address this, we designed a chunking strategy with controlled overlap, ensuring large documents could be processed without losing context.</a:t>
            </a:r>
          </a:p>
          <a:p>
            <a:endParaRPr/>
          </a:p>
          <a:p>
            <a:r>
              <a:t>Another hurdle was incomplete coverage of financial terminology in company reports. To solve this, we integrated a detailed financial glossary, enhancing the system’s ability to explain industry-specific terms.</a:t>
            </a:r>
          </a:p>
          <a:p>
            <a:endParaRPr/>
          </a:p>
          <a:p>
            <a:r>
              <a:t>Finally, while retrieval speed met expectations, generation latency—particularly for complex queries—remains an optimization target for future development, where strategies such as model distillation or selective summarization could yield improvements.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Ethics play a central role in the design and deployment of the Finance AI Assistant. All data used by the system—annual reports, financial glossaries, and news articles—comes from publicly available and reputable sources, ensuring compliance with copyright and licensing laws.</a:t>
            </a:r>
          </a:p>
          <a:p>
            <a:endParaRPr/>
          </a:p>
          <a:p>
            <a:r>
              <a:t>The system is also built with a strong commitment to privacy. It does not store any personally identifiable information, making it safe for users to query without concerns about data retention or misuse.</a:t>
            </a:r>
          </a:p>
          <a:p>
            <a:endParaRPr/>
          </a:p>
          <a:p>
            <a:r>
              <a:t>Transparency is another pillar of the system. Every response is grounded in verifiable sources, and those sources are disclosed, allowing users to independently confirm the information they receive. This helps maintain both the accuracy and trustworthiness of the system’s outputs.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The Finance AI Assistant demonstrates that combining efficient retrieval with a robust generative model can yield highly accurate, context-aware financial insights. The RAG architecture, powered by FAISS and FLAN-T5-Large, ensures that users get information grounded in credible sources.</a:t>
            </a:r>
          </a:p>
          <a:p>
            <a:endParaRPr/>
          </a:p>
          <a:p>
            <a:r>
              <a:t>Looking ahead, the most impactful improvement area is reducing LLM generation latency. By accelerating the generative step, the overall user experience can become far more responsive, particularly for complex queries.</a:t>
            </a:r>
          </a:p>
          <a:p>
            <a:endParaRPr/>
          </a:p>
          <a:p>
            <a:r>
              <a:t>Feature expansion is also on the roadmap, with real-time market data integration and deployment as an interactive web application among the top priorities. These enhancements will bring the system closer to being an indispensable tool for financial professionals worldwide.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Finance AI Assistant was created with a clear mission: to empower professionals in the finance industry with fast, accurate, and explainable answers to their questions. In a domain where the cost of misinformation can be enormous, precision is key.</a:t>
            </a:r>
          </a:p>
          <a:p>
            <a:endParaRPr/>
          </a:p>
          <a:p>
            <a:r>
              <a:t>Its primary audience includes financial analysts, institutional investors, market researchers, and even journalists covering finance. These are people who work under tight deadlines and require reliable data at their fingertips.</a:t>
            </a:r>
          </a:p>
          <a:p>
            <a:endParaRPr/>
          </a:p>
          <a:p>
            <a:r>
              <a:t>By bridging the gap between raw financial datasets—such as annual reports and market news—and actionable insights, the assistant transforms complex information into knowledge that can directly inform high-stakes decisions.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At the heart of the Finance AI Assistant lies a combination of two powerful technologies: the FLAN-T5-Large language model and the FAISS vector search engine. FLAN-T5-Large excels at understanding and generating natural language with a high degree of accuracy, especially when fine-tuned for domain-specific tasks.</a:t>
            </a:r>
          </a:p>
          <a:p>
            <a:endParaRPr/>
          </a:p>
          <a:p>
            <a:r>
              <a:t>FAISS, developed by Facebook AI Research, is designed for high-speed similarity searches, enabling the assistant to locate the most relevant pieces of financial data in massive document collections almost instantly. This makes it ideal for scenarios where speed and precision are critical.</a:t>
            </a:r>
          </a:p>
          <a:p>
            <a:endParaRPr/>
          </a:p>
          <a:p>
            <a:r>
              <a:t>By integrating retrieval with generation, the system ensures that answers are not only fluent and context-aware but also grounded in actual, verifiable data sources. This architecture minimizes hallucinations and maximizes trustworthiness—a crucial feature for financial applications.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Finance AI Assistant draws its intelligence from a carefully selected set of primary data sources. The first and most substantial are company annual reports, which provide the official, audited financial statements and narratives that form the backbone of any accurate financial analysis.</a:t>
            </a:r>
          </a:p>
          <a:p>
            <a:endParaRPr/>
          </a:p>
          <a:p>
            <a:r>
              <a:t>To fill in gaps and ensure consistent understanding, the system also integrates a comprehensive financial glossary. This resource defines industry terms and concepts, ensuring that even when specialized jargon appears in reports, the AI can interpret and explain it effectively.</a:t>
            </a:r>
          </a:p>
          <a:p>
            <a:endParaRPr/>
          </a:p>
          <a:p>
            <a:r>
              <a:t>Finally, the assistant incorporates curated financial news articles—particularly around key companies like Apple—to provide timely, contextual insights. These news sources help the AI stay relevant to current events, supplementing the more static information found in reports and glossaries.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Finance AI Assistant's architecture follows a streamlined yet powerful pipeline. It begins with data ingestion, where the system gathers documents from its three core sources: annual reports, financial glossaries, and curated news articles.</a:t>
            </a:r>
          </a:p>
          <a:p>
            <a:endParaRPr/>
          </a:p>
          <a:p>
            <a:r>
              <a:t>These documents are then split into smaller, context-preserving chunks. This chunking is critical for staying within the token limits of large language models while maintaining the semantic integrity of the data. Each chunk is indexed using FAISS, enabling rapid vector-based similarity searches.</a:t>
            </a:r>
          </a:p>
          <a:p>
            <a:endParaRPr/>
          </a:p>
          <a:p>
            <a:r>
              <a:t>When a user query arrives, the retrieval stage locates the most relevant document chunks. These are then passed to the FLAN-T5-Large model, which integrates the retrieved context with the query to produce a clear, accurate, and contextually grounded response.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One of the most impressive aspects of the Finance AI Assistant is the efficiency of its retrieval process. Using FAISS, the system can search through thousands of document chunks in well under a second, even when dealing with multi-document queries.</a:t>
            </a:r>
          </a:p>
          <a:p>
            <a:endParaRPr/>
          </a:p>
          <a:p>
            <a:r>
              <a:t>Instead of relying on keyword matching alone, FAISS uses semantic vector representations, allowing the system to understand the context of a query and match it with relevant information, even when the wording differs.</a:t>
            </a:r>
          </a:p>
          <a:p>
            <a:endParaRPr/>
          </a:p>
          <a:p>
            <a:r>
              <a:t>This performance remains consistent across varying workloads, meaning analysts can rely on it for both quick fact checks and more in-depth, multi-source research without experiencing slowdowns.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Once the retrieval process has located the most relevant information, the LLM generation process begins. The selected document chunks are injected into the prompt alongside the user query, ensuring that the model has both the question and the supporting context at hand.</a:t>
            </a:r>
          </a:p>
          <a:p>
            <a:endParaRPr/>
          </a:p>
          <a:p>
            <a:r>
              <a:t>FLAN-T5-Large then generates a natural language response that is both fluent and aligned with the retrieved data. This makes the output easy to understand while retaining factual accuracy.</a:t>
            </a:r>
          </a:p>
          <a:p>
            <a:endParaRPr/>
          </a:p>
          <a:p>
            <a:r>
              <a:t>This stage is particularly valuable for complex queries, where simple lookups are insufficient. The model can perform multi-document summarization, comparative analysis, and term explanations, providing insights that go beyond basic search capabilities.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8C796-36FF-36F6-C1D3-ED86C36D2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DCEFCC-81F5-D019-21F3-85DEE5CC630F}"/>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1FF928D9-E427-1C5B-2597-BE96A1F22C38}"/>
              </a:ext>
            </a:extLst>
          </p:cNvPr>
          <p:cNvSpPr>
            <a:spLocks noGrp="1"/>
          </p:cNvSpPr>
          <p:nvPr>
            <p:ph type="body" idx="1"/>
          </p:nvPr>
        </p:nvSpPr>
        <p:spPr/>
        <p:txBody>
          <a:bodyPr/>
          <a:lstStyle/>
          <a:p>
            <a:r>
              <a:rPr lang="en-IN" dirty="0"/>
              <a:t>Now I will show the Demo</a:t>
            </a:r>
            <a:endParaRPr dirty="0"/>
          </a:p>
        </p:txBody>
      </p:sp>
    </p:spTree>
    <p:extLst>
      <p:ext uri="{BB962C8B-B14F-4D97-AF65-F5344CB8AC3E}">
        <p14:creationId xmlns:p14="http://schemas.microsoft.com/office/powerpoint/2010/main" val="276762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Performance testing revealed a clear distinction between retrieval and generation times. Retrieval was consistently fast, with most queries completing in less than 0.06 seconds, even when searching across multiple documents.</a:t>
            </a:r>
          </a:p>
          <a:p>
            <a:endParaRPr/>
          </a:p>
          <a:p>
            <a:r>
              <a:t>The LLM generation process, however, accounted for the bulk of total latency. Simple fact-based queries, such as reporting Apple's revenue, took under 50 seconds, while complex summarization tasks, like condensing Tesla's entire annual report, exceeded 120 seconds.</a:t>
            </a:r>
          </a:p>
          <a:p>
            <a:endParaRPr/>
          </a:p>
          <a:p>
            <a:r>
              <a:t>This data confirms that while the retrieval pipeline is highly optimized, future improvements should focus on accelerating the generative step to deliver faster overall response times.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userDrawn="1">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Finance AI Assistant</a:t>
            </a:r>
          </a:p>
        </p:txBody>
      </p:sp>
      <p:sp>
        <p:nvSpPr>
          <p:cNvPr id="4" name="Subtitle 3"/>
          <p:cNvSpPr>
            <a:spLocks noGrp="1"/>
          </p:cNvSpPr>
          <p:nvPr>
            <p:ph type="subTitle" idx="13"/>
          </p:nvPr>
        </p:nvSpPr>
        <p:spPr/>
        <p:txBody>
          <a:bodyPr>
            <a:normAutofit/>
          </a:bodyPr>
          <a:lstStyle/>
          <a:p>
            <a:r>
              <a:t>Retrieval-Augmented Generation for Financial Analysis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18001"/>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nzmy2xav.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Project Overview</a:t>
            </a:r>
          </a:p>
          <a:p>
            <a:pPr algn="ctr">
              <a:spcAft>
                <a:spcPts val="1200"/>
              </a:spcAft>
            </a:pPr>
            <a:r>
              <a:rPr sz="1300" b="0" i="0">
                <a:solidFill>
                  <a:srgbClr val="616161"/>
                </a:solidFill>
                <a:latin typeface="Proxima Nova"/>
              </a:rPr>
              <a:t>A Finance AI Assistant leveraging RAG architecture to provide accurate, context-aware responses to finance queries.</a:t>
            </a:r>
          </a:p>
        </p:txBody>
      </p:sp>
      <p:sp>
        <p:nvSpPr>
          <p:cNvPr id="14" name="Rectangle 13"/>
          <p:cNvSpPr/>
          <p:nvPr/>
        </p:nvSpPr>
        <p:spPr>
          <a:xfrm>
            <a:off x="3225700" y="1508670"/>
            <a:ext cx="2692449"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amsa_96f.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Key Capabilities</a:t>
            </a:r>
          </a:p>
          <a:p>
            <a:pPr algn="ctr">
              <a:spcAft>
                <a:spcPts val="1200"/>
              </a:spcAft>
            </a:pPr>
            <a:r>
              <a:rPr sz="1300" b="0" i="0">
                <a:solidFill>
                  <a:srgbClr val="616161"/>
                </a:solidFill>
                <a:latin typeface="Proxima Nova"/>
              </a:rPr>
              <a:t>Combines FLAN-T5-Large with FAISS vector search for efficient retrieval and generation.</a:t>
            </a:r>
          </a:p>
        </p:txBody>
      </p:sp>
      <p:sp>
        <p:nvSpPr>
          <p:cNvPr id="19" name="Rectangle 18"/>
          <p:cNvSpPr/>
          <p:nvPr/>
        </p:nvSpPr>
        <p:spPr>
          <a:xfrm>
            <a:off x="622295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ohyxzn6g.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Purpose</a:t>
            </a:r>
          </a:p>
          <a:p>
            <a:pPr algn="ctr">
              <a:spcAft>
                <a:spcPts val="1200"/>
              </a:spcAft>
            </a:pPr>
            <a:r>
              <a:rPr sz="1300" b="0" i="0">
                <a:solidFill>
                  <a:srgbClr val="616161"/>
                </a:solidFill>
                <a:latin typeface="Proxima Nova"/>
              </a:rPr>
              <a:t>Designed for financial analysts, researchers, and investors to access structured, verified financial insights.</a:t>
            </a:r>
          </a:p>
        </p:txBody>
      </p:sp>
      <p:sp>
        <p:nvSpPr>
          <p:cNvPr id="3" name="TextBox 2">
            <a:extLst>
              <a:ext uri="{FF2B5EF4-FFF2-40B4-BE49-F238E27FC236}">
                <a16:creationId xmlns:a16="http://schemas.microsoft.com/office/drawing/2014/main" id="{092DA7C8-A807-8CD0-ACED-AB9A7AD3C015}"/>
              </a:ext>
            </a:extLst>
          </p:cNvPr>
          <p:cNvSpPr txBox="1"/>
          <p:nvPr/>
        </p:nvSpPr>
        <p:spPr>
          <a:xfrm>
            <a:off x="6960637" y="3223647"/>
            <a:ext cx="1871661" cy="307777"/>
          </a:xfrm>
          <a:prstGeom prst="rect">
            <a:avLst/>
          </a:prstGeom>
          <a:noFill/>
        </p:spPr>
        <p:txBody>
          <a:bodyPr wrap="square" rtlCol="0">
            <a:spAutoFit/>
          </a:bodyPr>
          <a:lstStyle/>
          <a:p>
            <a:r>
              <a:rPr lang="en-IN" dirty="0"/>
              <a:t>By: Rohit </a:t>
            </a:r>
            <a:r>
              <a:rPr lang="en-IN" dirty="0" err="1"/>
              <a:t>Gunnelly</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Latency Insights – Grouped Chart</a:t>
            </a:r>
          </a:p>
        </p:txBody>
      </p:sp>
      <p:sp>
        <p:nvSpPr>
          <p:cNvPr id="4" name="Subtitle 3"/>
          <p:cNvSpPr>
            <a:spLocks noGrp="1"/>
          </p:cNvSpPr>
          <p:nvPr>
            <p:ph type="subTitle" idx="13"/>
          </p:nvPr>
        </p:nvSpPr>
        <p:spPr/>
        <p:txBody>
          <a:bodyPr>
            <a:normAutofit/>
          </a:bodyPr>
          <a:lstStyle/>
          <a:p>
            <a:r>
              <a:t>Comparing Retrieval and Generation Times per Query</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45495" y="131415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164xidsk.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Visual Comparison</a:t>
            </a:r>
          </a:p>
          <a:p>
            <a:pPr algn="ctr">
              <a:spcAft>
                <a:spcPts val="1200"/>
              </a:spcAft>
            </a:pPr>
            <a:r>
              <a:rPr sz="1300" b="0" i="0">
                <a:solidFill>
                  <a:srgbClr val="616161"/>
                </a:solidFill>
                <a:latin typeface="Proxima Nova"/>
              </a:rPr>
              <a:t>Grouped bar chart highlights stark contrast between retrieval and generation durations.</a:t>
            </a:r>
          </a:p>
        </p:txBody>
      </p:sp>
      <p:sp>
        <p:nvSpPr>
          <p:cNvPr id="14" name="Rectangle 13"/>
          <p:cNvSpPr/>
          <p:nvPr/>
        </p:nvSpPr>
        <p:spPr>
          <a:xfrm>
            <a:off x="2920900" y="1634429"/>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ddmx5t0z.png"/>
          <p:cNvPicPr>
            <a:picLocks noChangeAspect="1"/>
          </p:cNvPicPr>
          <p:nvPr/>
        </p:nvPicPr>
        <p:blipFill>
          <a:blip r:embed="rId4"/>
          <a:stretch>
            <a:fillRect/>
          </a:stretch>
        </p:blipFill>
        <p:spPr>
          <a:xfrm>
            <a:off x="1269950" y="2940991"/>
            <a:ext cx="304800" cy="304800"/>
          </a:xfrm>
          <a:prstGeom prst="rect">
            <a:avLst/>
          </a:prstGeom>
        </p:spPr>
      </p:pic>
      <p:sp>
        <p:nvSpPr>
          <p:cNvPr id="18" name="TextBox 17"/>
          <p:cNvSpPr txBox="1"/>
          <p:nvPr/>
        </p:nvSpPr>
        <p:spPr>
          <a:xfrm>
            <a:off x="149286" y="3378656"/>
            <a:ext cx="2692449" cy="205680"/>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Consistently Low Retrieval</a:t>
            </a:r>
          </a:p>
          <a:p>
            <a:pPr algn="ctr">
              <a:spcAft>
                <a:spcPts val="1200"/>
              </a:spcAft>
            </a:pPr>
            <a:r>
              <a:rPr sz="1300" b="0" i="0" dirty="0">
                <a:solidFill>
                  <a:srgbClr val="616161"/>
                </a:solidFill>
                <a:latin typeface="Proxima Nova"/>
              </a:rPr>
              <a:t>Retrieval times remained negligible across all queries.</a:t>
            </a:r>
          </a:p>
        </p:txBody>
      </p:sp>
      <p:sp>
        <p:nvSpPr>
          <p:cNvPr id="19" name="Rectangle 18"/>
          <p:cNvSpPr/>
          <p:nvPr/>
        </p:nvSpPr>
        <p:spPr>
          <a:xfrm>
            <a:off x="3517776" y="2127404"/>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52n93ao9.png"/>
          <p:cNvPicPr>
            <a:picLocks noChangeAspect="1"/>
          </p:cNvPicPr>
          <p:nvPr/>
        </p:nvPicPr>
        <p:blipFill>
          <a:blip r:embed="rId5"/>
          <a:stretch>
            <a:fillRect/>
          </a:stretch>
        </p:blipFill>
        <p:spPr>
          <a:xfrm>
            <a:off x="3502085" y="1466454"/>
            <a:ext cx="304800" cy="304800"/>
          </a:xfrm>
          <a:prstGeom prst="rect">
            <a:avLst/>
          </a:prstGeom>
        </p:spPr>
      </p:pic>
      <p:sp>
        <p:nvSpPr>
          <p:cNvPr id="23" name="TextBox 22"/>
          <p:cNvSpPr txBox="1"/>
          <p:nvPr/>
        </p:nvSpPr>
        <p:spPr>
          <a:xfrm>
            <a:off x="2723246" y="2132451"/>
            <a:ext cx="2692300" cy="205680"/>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Generation Dominance</a:t>
            </a:r>
          </a:p>
          <a:p>
            <a:pPr algn="ctr">
              <a:spcAft>
                <a:spcPts val="1200"/>
              </a:spcAft>
            </a:pPr>
            <a:r>
              <a:rPr sz="1300" b="0" i="0" dirty="0">
                <a:solidFill>
                  <a:srgbClr val="616161"/>
                </a:solidFill>
                <a:latin typeface="Proxima Nova"/>
              </a:rPr>
              <a:t>LLM processing time far exceeds retrieval in all cases.</a:t>
            </a:r>
          </a:p>
        </p:txBody>
      </p:sp>
      <p:pic>
        <p:nvPicPr>
          <p:cNvPr id="26" name="Picture 25">
            <a:extLst>
              <a:ext uri="{FF2B5EF4-FFF2-40B4-BE49-F238E27FC236}">
                <a16:creationId xmlns:a16="http://schemas.microsoft.com/office/drawing/2014/main" id="{57DE3A09-0AD0-5F7F-CFBE-35A66DE4E098}"/>
              </a:ext>
            </a:extLst>
          </p:cNvPr>
          <p:cNvPicPr>
            <a:picLocks noChangeAspect="1"/>
          </p:cNvPicPr>
          <p:nvPr/>
        </p:nvPicPr>
        <p:blipFill>
          <a:blip r:embed="rId6"/>
          <a:stretch>
            <a:fillRect/>
          </a:stretch>
        </p:blipFill>
        <p:spPr>
          <a:xfrm>
            <a:off x="5336380" y="1508670"/>
            <a:ext cx="3495917" cy="218494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Latency Insights – Stacked Chart</a:t>
            </a:r>
          </a:p>
        </p:txBody>
      </p:sp>
      <p:sp>
        <p:nvSpPr>
          <p:cNvPr id="4" name="Subtitle 3"/>
          <p:cNvSpPr>
            <a:spLocks noGrp="1"/>
          </p:cNvSpPr>
          <p:nvPr>
            <p:ph type="subTitle" idx="13"/>
          </p:nvPr>
        </p:nvSpPr>
        <p:spPr/>
        <p:txBody>
          <a:bodyPr>
            <a:normAutofit/>
          </a:bodyPr>
          <a:lstStyle/>
          <a:p>
            <a:r>
              <a:t>Breakdown of Total Latency by Retrieval and Generation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72938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Stacked Representation:</a:t>
            </a:r>
            <a:r>
              <a:rPr sz="1300" b="0" i="0">
                <a:solidFill>
                  <a:srgbClr val="616161"/>
                </a:solidFill>
                <a:latin typeface="Proxima Nova"/>
              </a:rPr>
              <a:t> Shows proportion of total latency contributed by retrieval vs. generation.</a:t>
            </a:r>
          </a:p>
          <a:p>
            <a:pPr marL="228600" lvl="1" indent="-91440" algn="l">
              <a:spcBef>
                <a:spcPts val="1200"/>
              </a:spcBef>
              <a:spcAft>
                <a:spcPts val="0"/>
              </a:spcAft>
              <a:buSzPct val="100000"/>
              <a:buFont typeface="Arial"/>
              <a:buChar char="•"/>
            </a:pPr>
            <a:r>
              <a:rPr sz="1300" b="1" i="0">
                <a:solidFill>
                  <a:srgbClr val="616161"/>
                </a:solidFill>
                <a:latin typeface="Proxima Nova"/>
              </a:rPr>
              <a:t>Minimal Retrieval Load:</a:t>
            </a:r>
            <a:r>
              <a:rPr sz="1300" b="0" i="0">
                <a:solidFill>
                  <a:srgbClr val="616161"/>
                </a:solidFill>
                <a:latin typeface="Proxima Nova"/>
              </a:rPr>
              <a:t> Retrieval occupies only a small fraction of total time.</a:t>
            </a:r>
          </a:p>
          <a:p>
            <a:pPr marL="228600" lvl="1" indent="-91440" algn="l">
              <a:spcBef>
                <a:spcPts val="1200"/>
              </a:spcBef>
              <a:spcAft>
                <a:spcPts val="0"/>
              </a:spcAft>
              <a:buSzPct val="100000"/>
              <a:buFont typeface="Arial"/>
              <a:buChar char="•"/>
            </a:pPr>
            <a:r>
              <a:rPr sz="1300" b="1" i="0">
                <a:solidFill>
                  <a:srgbClr val="616161"/>
                </a:solidFill>
                <a:latin typeface="Proxima Nova"/>
              </a:rPr>
              <a:t>Generation Bottleneck:</a:t>
            </a:r>
            <a:r>
              <a:rPr sz="1300" b="0" i="0">
                <a:solidFill>
                  <a:srgbClr val="616161"/>
                </a:solidFill>
                <a:latin typeface="Proxima Nova"/>
              </a:rPr>
              <a:t> LLM computation dominates the stacked bars in all cases.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24" name="Picture 23">
            <a:extLst>
              <a:ext uri="{FF2B5EF4-FFF2-40B4-BE49-F238E27FC236}">
                <a16:creationId xmlns:a16="http://schemas.microsoft.com/office/drawing/2014/main" id="{A602D32F-32CD-D585-3B26-1D8F5786FA82}"/>
              </a:ext>
            </a:extLst>
          </p:cNvPr>
          <p:cNvPicPr>
            <a:picLocks noChangeAspect="1"/>
          </p:cNvPicPr>
          <p:nvPr/>
        </p:nvPicPr>
        <p:blipFill>
          <a:blip r:embed="rId3"/>
          <a:stretch>
            <a:fillRect/>
          </a:stretch>
        </p:blipFill>
        <p:spPr>
          <a:xfrm>
            <a:off x="4724399" y="1354646"/>
            <a:ext cx="3894733" cy="243420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Query Complexity vs Latency</a:t>
            </a:r>
          </a:p>
        </p:txBody>
      </p:sp>
      <p:sp>
        <p:nvSpPr>
          <p:cNvPr id="4" name="Subtitle 3"/>
          <p:cNvSpPr>
            <a:spLocks noGrp="1"/>
          </p:cNvSpPr>
          <p:nvPr>
            <p:ph type="subTitle" idx="13"/>
          </p:nvPr>
        </p:nvSpPr>
        <p:spPr/>
        <p:txBody>
          <a:bodyPr>
            <a:normAutofit/>
          </a:bodyPr>
          <a:lstStyle/>
          <a:p>
            <a:r>
              <a:t>Impact of Task Type on Processing Time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ddmx5t0z.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Simple Queries</a:t>
            </a:r>
          </a:p>
          <a:p>
            <a:pPr algn="ctr">
              <a:spcAft>
                <a:spcPts val="1200"/>
              </a:spcAft>
            </a:pPr>
            <a:r>
              <a:rPr sz="1300" b="0" i="0">
                <a:solidFill>
                  <a:srgbClr val="616161"/>
                </a:solidFill>
                <a:latin typeface="Proxima Nova"/>
              </a:rPr>
              <a:t>Fact-based questions, e.g., revenue lookups, complete in under 50 seconds.</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7xzvlbm8.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Complex Queries</a:t>
            </a:r>
          </a:p>
          <a:p>
            <a:pPr algn="ctr">
              <a:spcAft>
                <a:spcPts val="1200"/>
              </a:spcAft>
            </a:pPr>
            <a:r>
              <a:rPr sz="1300" b="0" i="0">
                <a:solidFill>
                  <a:srgbClr val="616161"/>
                </a:solidFill>
                <a:latin typeface="Proxima Nova"/>
              </a:rPr>
              <a:t>Tasks like full annual report summaries exceed 120 seconds.</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g4j5yw_p.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Latency Trade-offs</a:t>
            </a:r>
          </a:p>
          <a:p>
            <a:pPr algn="ctr">
              <a:spcAft>
                <a:spcPts val="1200"/>
              </a:spcAft>
            </a:pPr>
            <a:r>
              <a:rPr sz="1300" b="0" i="0">
                <a:solidFill>
                  <a:srgbClr val="616161"/>
                </a:solidFill>
                <a:latin typeface="Proxima Nova"/>
              </a:rPr>
              <a:t>Greater insight and detail come at the cost of increased processing time.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Challenges and Solutions</a:t>
            </a:r>
          </a:p>
        </p:txBody>
      </p:sp>
      <p:sp>
        <p:nvSpPr>
          <p:cNvPr id="4" name="Subtitle 3"/>
          <p:cNvSpPr>
            <a:spLocks noGrp="1"/>
          </p:cNvSpPr>
          <p:nvPr>
            <p:ph type="subTitle" idx="13"/>
          </p:nvPr>
        </p:nvSpPr>
        <p:spPr/>
        <p:txBody>
          <a:bodyPr>
            <a:normAutofit/>
          </a:bodyPr>
          <a:lstStyle/>
          <a:p>
            <a:r>
              <a:t>Overcoming Technical and Data Limitations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9350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Token Limitations:</a:t>
            </a:r>
            <a:r>
              <a:rPr sz="1300" b="0" i="0">
                <a:solidFill>
                  <a:srgbClr val="616161"/>
                </a:solidFill>
                <a:latin typeface="Proxima Nova"/>
              </a:rPr>
              <a:t> Implemented chunking with overlap to fit lengthy documents into LLM constraints.</a:t>
            </a:r>
          </a:p>
          <a:p>
            <a:pPr marL="228600" lvl="1" indent="-91440" algn="l">
              <a:spcBef>
                <a:spcPts val="1200"/>
              </a:spcBef>
              <a:spcAft>
                <a:spcPts val="0"/>
              </a:spcAft>
              <a:buSzPct val="100000"/>
              <a:buFont typeface="Arial"/>
              <a:buChar char="•"/>
            </a:pPr>
            <a:r>
              <a:rPr sz="1300" b="1" i="0">
                <a:solidFill>
                  <a:srgbClr val="616161"/>
                </a:solidFill>
                <a:latin typeface="Proxima Nova"/>
              </a:rPr>
              <a:t>Coverage Gaps:</a:t>
            </a:r>
            <a:r>
              <a:rPr sz="1300" b="0" i="0">
                <a:solidFill>
                  <a:srgbClr val="616161"/>
                </a:solidFill>
                <a:latin typeface="Proxima Nova"/>
              </a:rPr>
              <a:t> Added a comprehensive financial glossary to address missing term definitions.</a:t>
            </a:r>
          </a:p>
          <a:p>
            <a:pPr marL="228600" lvl="1" indent="-91440" algn="l">
              <a:spcBef>
                <a:spcPts val="1200"/>
              </a:spcBef>
              <a:spcAft>
                <a:spcPts val="0"/>
              </a:spcAft>
              <a:buSzPct val="100000"/>
              <a:buFont typeface="Arial"/>
              <a:buChar char="•"/>
            </a:pPr>
            <a:r>
              <a:rPr sz="1300" b="1" i="0">
                <a:solidFill>
                  <a:srgbClr val="616161"/>
                </a:solidFill>
                <a:latin typeface="Proxima Nova"/>
              </a:rPr>
              <a:t>Latency in Complex Queries:</a:t>
            </a:r>
            <a:r>
              <a:rPr sz="1300" b="0" i="0">
                <a:solidFill>
                  <a:srgbClr val="616161"/>
                </a:solidFill>
                <a:latin typeface="Proxima Nova"/>
              </a:rPr>
              <a:t> Optimization opportunities identified for the generative phase.</a:t>
            </a: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jep72uon.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Christina @ wocintechchat.com on Unsplash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Ethical Considerations</a:t>
            </a:r>
          </a:p>
        </p:txBody>
      </p:sp>
      <p:sp>
        <p:nvSpPr>
          <p:cNvPr id="4" name="Subtitle 3"/>
          <p:cNvSpPr>
            <a:spLocks noGrp="1"/>
          </p:cNvSpPr>
          <p:nvPr>
            <p:ph type="subTitle" idx="13"/>
          </p:nvPr>
        </p:nvSpPr>
        <p:spPr/>
        <p:txBody>
          <a:bodyPr>
            <a:normAutofit/>
          </a:bodyPr>
          <a:lstStyle/>
          <a:p>
            <a:r>
              <a:t>Ensuring Compliance, Privacy, and Transparency</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9350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Legitimate Data Sources:</a:t>
            </a:r>
            <a:r>
              <a:rPr sz="1300" b="0" i="0">
                <a:solidFill>
                  <a:srgbClr val="616161"/>
                </a:solidFill>
                <a:latin typeface="Proxima Nova"/>
              </a:rPr>
              <a:t> All documents sourced from public, reputable sources to comply with copyright laws.</a:t>
            </a:r>
          </a:p>
          <a:p>
            <a:pPr marL="228600" lvl="1" indent="-91440" algn="l">
              <a:spcBef>
                <a:spcPts val="1200"/>
              </a:spcBef>
              <a:spcAft>
                <a:spcPts val="0"/>
              </a:spcAft>
              <a:buSzPct val="100000"/>
              <a:buFont typeface="Arial"/>
              <a:buChar char="•"/>
            </a:pPr>
            <a:r>
              <a:rPr sz="1300" b="1" i="0">
                <a:solidFill>
                  <a:srgbClr val="616161"/>
                </a:solidFill>
                <a:latin typeface="Proxima Nova"/>
              </a:rPr>
              <a:t>User Privacy:</a:t>
            </a:r>
            <a:r>
              <a:rPr sz="1300" b="0" i="0">
                <a:solidFill>
                  <a:srgbClr val="616161"/>
                </a:solidFill>
                <a:latin typeface="Proxima Nova"/>
              </a:rPr>
              <a:t> No personally identifiable information is stored during processing.</a:t>
            </a:r>
          </a:p>
          <a:p>
            <a:pPr marL="228600" lvl="1" indent="-91440" algn="l">
              <a:spcBef>
                <a:spcPts val="1200"/>
              </a:spcBef>
              <a:spcAft>
                <a:spcPts val="0"/>
              </a:spcAft>
              <a:buSzPct val="100000"/>
              <a:buFont typeface="Arial"/>
              <a:buChar char="•"/>
            </a:pPr>
            <a:r>
              <a:rPr sz="1300" b="1" i="0">
                <a:solidFill>
                  <a:srgbClr val="616161"/>
                </a:solidFill>
                <a:latin typeface="Proxima Nova"/>
              </a:rPr>
              <a:t>Transparency &amp; Accuracy:</a:t>
            </a:r>
            <a:r>
              <a:rPr sz="1300" b="0" i="0">
                <a:solidFill>
                  <a:srgbClr val="616161"/>
                </a:solidFill>
                <a:latin typeface="Proxima Nova"/>
              </a:rPr>
              <a:t> Responses grounded in verifiable data with source disclosure.</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djwrvt2w.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Conclusion &amp; Future Improvements</a:t>
            </a:r>
          </a:p>
        </p:txBody>
      </p:sp>
      <p:sp>
        <p:nvSpPr>
          <p:cNvPr id="4" name="Subtitle 3"/>
          <p:cNvSpPr>
            <a:spLocks noGrp="1"/>
          </p:cNvSpPr>
          <p:nvPr>
            <p:ph type="subTitle" idx="13"/>
          </p:nvPr>
        </p:nvSpPr>
        <p:spPr/>
        <p:txBody>
          <a:bodyPr>
            <a:normAutofit/>
          </a:bodyPr>
          <a:lstStyle/>
          <a:p>
            <a:r>
              <a:t>Enhancing Performance and Expanding Capabilities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6wqdjezu.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Proven Architecture</a:t>
            </a:r>
          </a:p>
          <a:p>
            <a:pPr algn="ctr">
              <a:spcAft>
                <a:spcPts val="1200"/>
              </a:spcAft>
            </a:pPr>
            <a:r>
              <a:rPr sz="1300" b="0" i="0">
                <a:solidFill>
                  <a:srgbClr val="616161"/>
                </a:solidFill>
                <a:latin typeface="Proxima Nova"/>
              </a:rPr>
              <a:t>RAG-based system effectively delivers accurate and contextual financial insights.</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1hica6mp.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Performance Focus</a:t>
            </a:r>
          </a:p>
          <a:p>
            <a:pPr algn="ctr">
              <a:spcAft>
                <a:spcPts val="1200"/>
              </a:spcAft>
            </a:pPr>
            <a:r>
              <a:rPr sz="1300" b="0" i="0">
                <a:solidFill>
                  <a:srgbClr val="616161"/>
                </a:solidFill>
                <a:latin typeface="Proxima Nova"/>
              </a:rPr>
              <a:t>Future work aims to reduce LLM generation latency for faster responses.</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vip0u56h.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Feature Expansion</a:t>
            </a:r>
          </a:p>
          <a:p>
            <a:pPr algn="ctr">
              <a:spcAft>
                <a:spcPts val="1200"/>
              </a:spcAft>
            </a:pPr>
            <a:r>
              <a:rPr sz="1300" b="0" i="0">
                <a:solidFill>
                  <a:srgbClr val="616161"/>
                </a:solidFill>
                <a:latin typeface="Proxima Nova"/>
              </a:rPr>
              <a:t>Plans include real-time market data integration and web-based deployment.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Introduction to the Finance AI Assistant</a:t>
            </a:r>
          </a:p>
        </p:txBody>
      </p:sp>
      <p:sp>
        <p:nvSpPr>
          <p:cNvPr id="4" name="Subtitle 3"/>
          <p:cNvSpPr>
            <a:spLocks noGrp="1"/>
          </p:cNvSpPr>
          <p:nvPr>
            <p:ph type="subTitle" idx="13"/>
          </p:nvPr>
        </p:nvSpPr>
        <p:spPr/>
        <p:txBody>
          <a:bodyPr>
            <a:normAutofit/>
          </a:bodyPr>
          <a:lstStyle/>
          <a:p>
            <a:r>
              <a:t>Purpose, Use Cases, and Impact</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72938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Purpose:</a:t>
            </a:r>
            <a:r>
              <a:rPr sz="1300" b="0" i="0">
                <a:solidFill>
                  <a:srgbClr val="616161"/>
                </a:solidFill>
                <a:latin typeface="Proxima Nova"/>
              </a:rPr>
              <a:t> Enable fast, accurate, and explainable answers to financial queries.</a:t>
            </a:r>
          </a:p>
          <a:p>
            <a:pPr marL="228600" lvl="1" indent="-91440" algn="l">
              <a:spcBef>
                <a:spcPts val="1200"/>
              </a:spcBef>
              <a:spcAft>
                <a:spcPts val="0"/>
              </a:spcAft>
              <a:buSzPct val="100000"/>
              <a:buFont typeface="Arial"/>
              <a:buChar char="•"/>
            </a:pPr>
            <a:r>
              <a:rPr sz="1300" b="1" i="0">
                <a:solidFill>
                  <a:srgbClr val="616161"/>
                </a:solidFill>
                <a:latin typeface="Proxima Nova"/>
              </a:rPr>
              <a:t>Target Users:</a:t>
            </a:r>
            <a:r>
              <a:rPr sz="1300" b="0" i="0">
                <a:solidFill>
                  <a:srgbClr val="616161"/>
                </a:solidFill>
                <a:latin typeface="Proxima Nova"/>
              </a:rPr>
              <a:t> Financial analysts, investors, researchers, and journalists.</a:t>
            </a:r>
          </a:p>
          <a:p>
            <a:pPr marL="228600" lvl="1" indent="-91440" algn="l">
              <a:spcBef>
                <a:spcPts val="1200"/>
              </a:spcBef>
              <a:spcAft>
                <a:spcPts val="0"/>
              </a:spcAft>
              <a:buSzPct val="100000"/>
              <a:buFont typeface="Arial"/>
              <a:buChar char="•"/>
            </a:pPr>
            <a:r>
              <a:rPr sz="1300" b="1" i="0">
                <a:solidFill>
                  <a:srgbClr val="616161"/>
                </a:solidFill>
                <a:latin typeface="Proxima Nova"/>
              </a:rPr>
              <a:t>Impact:</a:t>
            </a:r>
            <a:r>
              <a:rPr sz="1300" b="0" i="0">
                <a:solidFill>
                  <a:srgbClr val="616161"/>
                </a:solidFill>
                <a:latin typeface="Proxima Nova"/>
              </a:rPr>
              <a:t> Bridges the gap between raw financial data and actionable insights.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8bw8tdl4.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Core Technology</a:t>
            </a:r>
          </a:p>
        </p:txBody>
      </p:sp>
      <p:sp>
        <p:nvSpPr>
          <p:cNvPr id="4" name="Subtitle 3"/>
          <p:cNvSpPr>
            <a:spLocks noGrp="1"/>
          </p:cNvSpPr>
          <p:nvPr>
            <p:ph type="subTitle" idx="13"/>
          </p:nvPr>
        </p:nvSpPr>
        <p:spPr/>
        <p:txBody>
          <a:bodyPr>
            <a:normAutofit/>
          </a:bodyPr>
          <a:lstStyle/>
          <a:p>
            <a:r>
              <a:t>FLAN-T5-Large and FAISS Vector Search</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u0z5csfe.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FLAN-T5-Large</a:t>
            </a:r>
          </a:p>
          <a:p>
            <a:pPr algn="ctr">
              <a:spcAft>
                <a:spcPts val="1200"/>
              </a:spcAft>
            </a:pPr>
            <a:r>
              <a:rPr sz="1300" b="0" i="0">
                <a:solidFill>
                  <a:srgbClr val="616161"/>
                </a:solidFill>
                <a:latin typeface="Proxima Nova"/>
              </a:rPr>
              <a:t>A state-of-the-art language model fine-tuned for instruction-following tasks, enabling nuanced and contextually accurate responses.</a:t>
            </a:r>
          </a:p>
        </p:txBody>
      </p:sp>
      <p:sp>
        <p:nvSpPr>
          <p:cNvPr id="14" name="Rectangle 13"/>
          <p:cNvSpPr/>
          <p:nvPr/>
        </p:nvSpPr>
        <p:spPr>
          <a:xfrm>
            <a:off x="3225700" y="1508670"/>
            <a:ext cx="2692449"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9j0g2yly.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FAISS Vector Database</a:t>
            </a:r>
          </a:p>
          <a:p>
            <a:pPr algn="ctr">
              <a:spcAft>
                <a:spcPts val="1200"/>
              </a:spcAft>
            </a:pPr>
            <a:r>
              <a:rPr sz="1300" b="0" i="0">
                <a:solidFill>
                  <a:srgbClr val="616161"/>
                </a:solidFill>
                <a:latin typeface="Proxima Nova"/>
              </a:rPr>
              <a:t>High-performance similarity search library for rapid document retrieval in large datasets.</a:t>
            </a:r>
          </a:p>
        </p:txBody>
      </p:sp>
      <p:sp>
        <p:nvSpPr>
          <p:cNvPr id="19" name="Rectangle 18"/>
          <p:cNvSpPr/>
          <p:nvPr/>
        </p:nvSpPr>
        <p:spPr>
          <a:xfrm>
            <a:off x="622295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eiy2508u.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RAG Integration</a:t>
            </a:r>
          </a:p>
          <a:p>
            <a:pPr algn="ctr">
              <a:spcAft>
                <a:spcPts val="1200"/>
              </a:spcAft>
            </a:pPr>
            <a:r>
              <a:rPr sz="1300" b="0" i="0">
                <a:solidFill>
                  <a:srgbClr val="616161"/>
                </a:solidFill>
                <a:latin typeface="Proxima Nova"/>
              </a:rPr>
              <a:t>Combines retrieval and generation to ground answers in verifiable source data.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Data Sources</a:t>
            </a:r>
          </a:p>
        </p:txBody>
      </p:sp>
      <p:sp>
        <p:nvSpPr>
          <p:cNvPr id="4" name="Subtitle 3"/>
          <p:cNvSpPr>
            <a:spLocks noGrp="1"/>
          </p:cNvSpPr>
          <p:nvPr>
            <p:ph type="subTitle" idx="13"/>
          </p:nvPr>
        </p:nvSpPr>
        <p:spPr/>
        <p:txBody>
          <a:bodyPr>
            <a:normAutofit/>
          </a:bodyPr>
          <a:lstStyle/>
          <a:p>
            <a:r>
              <a:t>Comprehensive and Credible Financial Information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3464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Annual Reports:</a:t>
            </a:r>
            <a:r>
              <a:rPr sz="1300" b="0" i="0">
                <a:solidFill>
                  <a:srgbClr val="616161"/>
                </a:solidFill>
                <a:latin typeface="Proxima Nova"/>
              </a:rPr>
              <a:t> Detailed company filings providing official financial statements and disclosures.</a:t>
            </a:r>
          </a:p>
          <a:p>
            <a:pPr marL="228600" lvl="1" indent="-91440" algn="l">
              <a:spcBef>
                <a:spcPts val="1200"/>
              </a:spcBef>
              <a:spcAft>
                <a:spcPts val="0"/>
              </a:spcAft>
              <a:buSzPct val="100000"/>
              <a:buFont typeface="Arial"/>
              <a:buChar char="•"/>
            </a:pPr>
            <a:r>
              <a:rPr sz="1300" b="1" i="0">
                <a:solidFill>
                  <a:srgbClr val="616161"/>
                </a:solidFill>
                <a:latin typeface="Proxima Nova"/>
              </a:rPr>
              <a:t>Financial Glossary:</a:t>
            </a:r>
            <a:r>
              <a:rPr sz="1300" b="0" i="0">
                <a:solidFill>
                  <a:srgbClr val="616161"/>
                </a:solidFill>
                <a:latin typeface="Proxima Nova"/>
              </a:rPr>
              <a:t> Extensive dictionary of financial terms to ensure comprehensive understanding.</a:t>
            </a:r>
          </a:p>
          <a:p>
            <a:pPr marL="228600" lvl="1" indent="-91440" algn="l">
              <a:spcBef>
                <a:spcPts val="1200"/>
              </a:spcBef>
              <a:spcAft>
                <a:spcPts val="0"/>
              </a:spcAft>
              <a:buSzPct val="100000"/>
              <a:buFont typeface="Arial"/>
              <a:buChar char="•"/>
            </a:pPr>
            <a:r>
              <a:rPr sz="1300" b="1" i="0">
                <a:solidFill>
                  <a:srgbClr val="616161"/>
                </a:solidFill>
                <a:latin typeface="Proxima Nova"/>
              </a:rPr>
              <a:t>News Articles:</a:t>
            </a:r>
            <a:r>
              <a:rPr sz="1300" b="0" i="0">
                <a:solidFill>
                  <a:srgbClr val="616161"/>
                </a:solidFill>
                <a:latin typeface="Proxima Nova"/>
              </a:rPr>
              <a:t> Curated set of financial news updates, especially focused on Apple and market trends.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cuol1idi.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System Architecture Overview</a:t>
            </a:r>
          </a:p>
        </p:txBody>
      </p:sp>
      <p:sp>
        <p:nvSpPr>
          <p:cNvPr id="4" name="Subtitle 3"/>
          <p:cNvSpPr>
            <a:spLocks noGrp="1"/>
          </p:cNvSpPr>
          <p:nvPr>
            <p:ph type="subTitle" idx="13"/>
          </p:nvPr>
        </p:nvSpPr>
        <p:spPr/>
        <p:txBody>
          <a:bodyPr>
            <a:normAutofit/>
          </a:bodyPr>
          <a:lstStyle/>
          <a:p>
            <a:r>
              <a:t>From Data Ingestion to Answer Generation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51847" y="2160389"/>
            <a:ext cx="5513522" cy="253752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181956" y="1326640"/>
            <a:ext cx="6156702"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q52wwhd5.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Data Ingestion</a:t>
            </a:r>
          </a:p>
          <a:p>
            <a:pPr algn="ctr">
              <a:spcAft>
                <a:spcPts val="1200"/>
              </a:spcAft>
            </a:pPr>
            <a:r>
              <a:rPr sz="1300" b="0" i="0">
                <a:solidFill>
                  <a:srgbClr val="616161"/>
                </a:solidFill>
                <a:latin typeface="Proxima Nova"/>
              </a:rPr>
              <a:t>Collect raw documents from annual reports, glossaries, and financial news.</a:t>
            </a:r>
          </a:p>
        </p:txBody>
      </p:sp>
      <p:sp>
        <p:nvSpPr>
          <p:cNvPr id="14" name="Rectangle 13"/>
          <p:cNvSpPr/>
          <p:nvPr/>
        </p:nvSpPr>
        <p:spPr>
          <a:xfrm>
            <a:off x="76125" y="359742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x14fllia.png"/>
          <p:cNvPicPr>
            <a:picLocks noChangeAspect="1"/>
          </p:cNvPicPr>
          <p:nvPr/>
        </p:nvPicPr>
        <p:blipFill>
          <a:blip r:embed="rId4"/>
          <a:stretch>
            <a:fillRect/>
          </a:stretch>
        </p:blipFill>
        <p:spPr>
          <a:xfrm>
            <a:off x="1422350" y="2920495"/>
            <a:ext cx="304800" cy="304800"/>
          </a:xfrm>
          <a:prstGeom prst="rect">
            <a:avLst/>
          </a:prstGeom>
        </p:spPr>
      </p:pic>
      <p:sp>
        <p:nvSpPr>
          <p:cNvPr id="18" name="TextBox 17"/>
          <p:cNvSpPr txBox="1"/>
          <p:nvPr/>
        </p:nvSpPr>
        <p:spPr>
          <a:xfrm>
            <a:off x="172534" y="3391740"/>
            <a:ext cx="2692449" cy="205680"/>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Chunking &amp; Indexing</a:t>
            </a:r>
          </a:p>
          <a:p>
            <a:pPr algn="ctr">
              <a:spcAft>
                <a:spcPts val="1200"/>
              </a:spcAft>
            </a:pPr>
            <a:r>
              <a:rPr sz="1300" b="0" i="0" dirty="0">
                <a:solidFill>
                  <a:srgbClr val="616161"/>
                </a:solidFill>
                <a:latin typeface="Proxima Nova"/>
              </a:rPr>
              <a:t>Split documents into manageable pieces and index with FAISS for fast retrieval.</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sgv9bbxa.png"/>
          <p:cNvPicPr>
            <a:picLocks noChangeAspect="1"/>
          </p:cNvPicPr>
          <p:nvPr/>
        </p:nvPicPr>
        <p:blipFill>
          <a:blip r:embed="rId5"/>
          <a:stretch>
            <a:fillRect/>
          </a:stretch>
        </p:blipFill>
        <p:spPr>
          <a:xfrm>
            <a:off x="3825930" y="2459742"/>
            <a:ext cx="304800" cy="304800"/>
          </a:xfrm>
          <a:prstGeom prst="rect">
            <a:avLst/>
          </a:prstGeom>
        </p:spPr>
      </p:pic>
      <p:sp>
        <p:nvSpPr>
          <p:cNvPr id="23" name="TextBox 22"/>
          <p:cNvSpPr txBox="1"/>
          <p:nvPr/>
        </p:nvSpPr>
        <p:spPr>
          <a:xfrm>
            <a:off x="2820086" y="2970055"/>
            <a:ext cx="2692300" cy="205680"/>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Retrieval + Generation</a:t>
            </a:r>
          </a:p>
          <a:p>
            <a:pPr algn="ctr">
              <a:spcAft>
                <a:spcPts val="1200"/>
              </a:spcAft>
            </a:pPr>
            <a:r>
              <a:rPr sz="1300" b="0" i="0" dirty="0">
                <a:solidFill>
                  <a:srgbClr val="616161"/>
                </a:solidFill>
                <a:latin typeface="Proxima Nova"/>
              </a:rPr>
              <a:t>Retrieve relevant chunks and feed them to FLAN-T5-Large for final answer creation.</a:t>
            </a:r>
          </a:p>
        </p:txBody>
      </p:sp>
      <p:pic>
        <p:nvPicPr>
          <p:cNvPr id="24" name="Picture 23">
            <a:extLst>
              <a:ext uri="{FF2B5EF4-FFF2-40B4-BE49-F238E27FC236}">
                <a16:creationId xmlns:a16="http://schemas.microsoft.com/office/drawing/2014/main" id="{7889187C-EA4E-FF6C-6449-ACAEE854E385}"/>
              </a:ext>
            </a:extLst>
          </p:cNvPr>
          <p:cNvPicPr>
            <a:picLocks noChangeAspect="1"/>
          </p:cNvPicPr>
          <p:nvPr/>
        </p:nvPicPr>
        <p:blipFill>
          <a:blip r:embed="rId6"/>
          <a:stretch>
            <a:fillRect/>
          </a:stretch>
        </p:blipFill>
        <p:spPr>
          <a:xfrm>
            <a:off x="3073375" y="1340399"/>
            <a:ext cx="5550111" cy="9033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Retrieval Process</a:t>
            </a:r>
          </a:p>
        </p:txBody>
      </p:sp>
      <p:sp>
        <p:nvSpPr>
          <p:cNvPr id="4" name="Subtitle 3"/>
          <p:cNvSpPr>
            <a:spLocks noGrp="1"/>
          </p:cNvSpPr>
          <p:nvPr>
            <p:ph type="subTitle" idx="13"/>
          </p:nvPr>
        </p:nvSpPr>
        <p:spPr/>
        <p:txBody>
          <a:bodyPr>
            <a:normAutofit/>
          </a:bodyPr>
          <a:lstStyle/>
          <a:p>
            <a:r>
              <a:t>Optimized Search for Relevant Financial Data</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1407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Sub-second Retrieval:</a:t>
            </a:r>
            <a:r>
              <a:rPr sz="1300" b="0" i="0">
                <a:solidFill>
                  <a:srgbClr val="616161"/>
                </a:solidFill>
                <a:latin typeface="Proxima Nova"/>
              </a:rPr>
              <a:t> FAISS enables near-instant searches even across thousands of document chunks.</a:t>
            </a:r>
          </a:p>
          <a:p>
            <a:pPr marL="228600" lvl="1" indent="-91440" algn="l">
              <a:spcBef>
                <a:spcPts val="1200"/>
              </a:spcBef>
              <a:spcAft>
                <a:spcPts val="0"/>
              </a:spcAft>
              <a:buSzPct val="100000"/>
              <a:buFont typeface="Arial"/>
              <a:buChar char="•"/>
            </a:pPr>
            <a:r>
              <a:rPr sz="1300" b="1" i="0">
                <a:solidFill>
                  <a:srgbClr val="616161"/>
                </a:solidFill>
                <a:latin typeface="Proxima Nova"/>
              </a:rPr>
              <a:t>Semantic Matching:</a:t>
            </a:r>
            <a:r>
              <a:rPr sz="1300" b="0" i="0">
                <a:solidFill>
                  <a:srgbClr val="616161"/>
                </a:solidFill>
                <a:latin typeface="Proxima Nova"/>
              </a:rPr>
              <a:t> Queries matched to document vectors for contextual relevance, not just keywords.</a:t>
            </a:r>
          </a:p>
          <a:p>
            <a:pPr marL="228600" lvl="1" indent="-91440" algn="l">
              <a:spcBef>
                <a:spcPts val="1200"/>
              </a:spcBef>
              <a:spcAft>
                <a:spcPts val="0"/>
              </a:spcAft>
              <a:buSzPct val="100000"/>
              <a:buFont typeface="Arial"/>
              <a:buChar char="•"/>
            </a:pPr>
            <a:r>
              <a:rPr sz="1300" b="1" i="0">
                <a:solidFill>
                  <a:srgbClr val="616161"/>
                </a:solidFill>
                <a:latin typeface="Proxima Nova"/>
              </a:rPr>
              <a:t>Consistent Performance:</a:t>
            </a:r>
            <a:r>
              <a:rPr sz="1300" b="0" i="0">
                <a:solidFill>
                  <a:srgbClr val="616161"/>
                </a:solidFill>
                <a:latin typeface="Proxima Nova"/>
              </a:rPr>
              <a:t> Maintains speed in multi-document and large dataset scenarios.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2di2aihg.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LLM Generation Process</a:t>
            </a:r>
          </a:p>
        </p:txBody>
      </p:sp>
      <p:sp>
        <p:nvSpPr>
          <p:cNvPr id="4" name="Subtitle 3"/>
          <p:cNvSpPr>
            <a:spLocks noGrp="1"/>
          </p:cNvSpPr>
          <p:nvPr>
            <p:ph type="subTitle" idx="13"/>
          </p:nvPr>
        </p:nvSpPr>
        <p:spPr/>
        <p:txBody>
          <a:bodyPr>
            <a:normAutofit/>
          </a:bodyPr>
          <a:lstStyle/>
          <a:p>
            <a:r>
              <a:t>Transforming Retrieved Data into Contextual Answers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zcbaq62p.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Context Injection</a:t>
            </a:r>
          </a:p>
          <a:p>
            <a:pPr algn="ctr">
              <a:spcAft>
                <a:spcPts val="1200"/>
              </a:spcAft>
            </a:pPr>
            <a:r>
              <a:rPr sz="1300" b="0" i="0">
                <a:solidFill>
                  <a:srgbClr val="616161"/>
                </a:solidFill>
                <a:latin typeface="Proxima Nova"/>
              </a:rPr>
              <a:t>Relevant document chunks are combined with the query for informed generation.</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s6ld1or8.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Natural Language Output</a:t>
            </a:r>
          </a:p>
          <a:p>
            <a:pPr algn="ctr">
              <a:spcAft>
                <a:spcPts val="1200"/>
              </a:spcAft>
            </a:pPr>
            <a:r>
              <a:rPr sz="1300" b="0" i="0">
                <a:solidFill>
                  <a:srgbClr val="616161"/>
                </a:solidFill>
                <a:latin typeface="Proxima Nova"/>
              </a:rPr>
              <a:t>FLAN-T5-Large produces fluent, human-readable responses grounded in source data.</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3l1a0814.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Complex Query Handling</a:t>
            </a:r>
          </a:p>
          <a:p>
            <a:pPr algn="ctr">
              <a:spcAft>
                <a:spcPts val="1200"/>
              </a:spcAft>
            </a:pPr>
            <a:r>
              <a:rPr sz="1300" b="0" i="0">
                <a:solidFill>
                  <a:srgbClr val="616161"/>
                </a:solidFill>
                <a:latin typeface="Proxima Nova"/>
              </a:rPr>
              <a:t>Capable of summaries, comparisons, and explanations beyond simple fact retrieval.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8E421-2905-75C6-732A-292E483391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DA98FD-2B20-FC76-5D22-1B7BC1068FE3}"/>
              </a:ext>
            </a:extLst>
          </p:cNvPr>
          <p:cNvSpPr>
            <a:spLocks noGrp="1"/>
          </p:cNvSpPr>
          <p:nvPr>
            <p:ph type="title"/>
          </p:nvPr>
        </p:nvSpPr>
        <p:spPr>
          <a:xfrm>
            <a:off x="0" y="271693"/>
            <a:ext cx="8520600" cy="712925"/>
          </a:xfrm>
        </p:spPr>
        <p:txBody>
          <a:bodyPr>
            <a:normAutofit/>
          </a:bodyPr>
          <a:lstStyle/>
          <a:p>
            <a:pPr algn="ctr"/>
            <a:r>
              <a:rPr lang="en-IN" sz="3200" dirty="0"/>
              <a:t>DEMO</a:t>
            </a:r>
            <a:endParaRPr sz="3200" dirty="0"/>
          </a:p>
        </p:txBody>
      </p:sp>
      <p:sp>
        <p:nvSpPr>
          <p:cNvPr id="5" name="Rectangle 4">
            <a:extLst>
              <a:ext uri="{FF2B5EF4-FFF2-40B4-BE49-F238E27FC236}">
                <a16:creationId xmlns:a16="http://schemas.microsoft.com/office/drawing/2014/main" id="{8ADD9FBD-EB75-A4BB-8C33-368D6AFC7A20}"/>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282D870A-48AC-D5E6-C069-EE33F2387241}"/>
              </a:ext>
            </a:extLst>
          </p:cNvPr>
          <p:cNvSpPr/>
          <p:nvPr/>
        </p:nvSpPr>
        <p:spPr>
          <a:xfrm>
            <a:off x="244098" y="1746704"/>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r>
              <a:rPr lang="en-US" dirty="0"/>
              <a:t>https://</a:t>
            </a:r>
            <a:r>
              <a:rPr lang="en-US" dirty="0" err="1"/>
              <a:t>colab.research.google.com</a:t>
            </a:r>
            <a:r>
              <a:rPr lang="en-US" dirty="0"/>
              <a:t>/drive/1xNECagMfbrmZcJQHeatCxjvIzvuwuYpK#scrollTo=XKRSWr8Ph1AH</a:t>
            </a:r>
            <a:endParaRPr dirty="0"/>
          </a:p>
        </p:txBody>
      </p:sp>
      <p:sp>
        <p:nvSpPr>
          <p:cNvPr id="10" name="Rectangle 9">
            <a:extLst>
              <a:ext uri="{FF2B5EF4-FFF2-40B4-BE49-F238E27FC236}">
                <a16:creationId xmlns:a16="http://schemas.microsoft.com/office/drawing/2014/main" id="{99EBF600-4D1C-D33D-3F4B-2963DE98B388}"/>
              </a:ext>
            </a:extLst>
          </p:cNvPr>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53E1DB30-C3CD-CEEF-CFA4-8C2C2ACE4BC1}"/>
              </a:ext>
            </a:extLst>
          </p:cNvPr>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sp>
        <p:nvSpPr>
          <p:cNvPr id="15" name="Rectangle 14">
            <a:extLst>
              <a:ext uri="{FF2B5EF4-FFF2-40B4-BE49-F238E27FC236}">
                <a16:creationId xmlns:a16="http://schemas.microsoft.com/office/drawing/2014/main" id="{EE7CAED7-8143-BD0E-B1EF-BC4765AFD969}"/>
              </a:ext>
            </a:extLst>
          </p:cNvPr>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a:extLst>
              <a:ext uri="{FF2B5EF4-FFF2-40B4-BE49-F238E27FC236}">
                <a16:creationId xmlns:a16="http://schemas.microsoft.com/office/drawing/2014/main" id="{ED8CDDE7-E81C-2DA7-43A3-967AA54F2CFC}"/>
              </a:ext>
            </a:extLst>
          </p:cNvPr>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sp>
        <p:nvSpPr>
          <p:cNvPr id="19" name="Rectangle 18">
            <a:extLst>
              <a:ext uri="{FF2B5EF4-FFF2-40B4-BE49-F238E27FC236}">
                <a16:creationId xmlns:a16="http://schemas.microsoft.com/office/drawing/2014/main" id="{1B80A073-CAD9-FBA0-3BB9-18D1258BE9B9}"/>
              </a:ext>
            </a:extLst>
          </p:cNvPr>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a:extLst>
              <a:ext uri="{FF2B5EF4-FFF2-40B4-BE49-F238E27FC236}">
                <a16:creationId xmlns:a16="http://schemas.microsoft.com/office/drawing/2014/main" id="{A416F2C2-5AB7-235A-E162-88B11325FCA5}"/>
              </a:ext>
            </a:extLst>
          </p:cNvPr>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a:extLst>
              <a:ext uri="{FF2B5EF4-FFF2-40B4-BE49-F238E27FC236}">
                <a16:creationId xmlns:a16="http://schemas.microsoft.com/office/drawing/2014/main" id="{B2AEC6E5-0DD0-42F5-E2E9-E44AADDB7CE2}"/>
              </a:ext>
            </a:extLst>
          </p:cNvPr>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spTree>
    <p:extLst>
      <p:ext uri="{BB962C8B-B14F-4D97-AF65-F5344CB8AC3E}">
        <p14:creationId xmlns:p14="http://schemas.microsoft.com/office/powerpoint/2010/main" val="436662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Performance Metrics Summary</a:t>
            </a:r>
          </a:p>
        </p:txBody>
      </p:sp>
      <p:sp>
        <p:nvSpPr>
          <p:cNvPr id="4" name="Subtitle 3"/>
          <p:cNvSpPr>
            <a:spLocks noGrp="1"/>
          </p:cNvSpPr>
          <p:nvPr>
            <p:ph type="subTitle" idx="13"/>
          </p:nvPr>
        </p:nvSpPr>
        <p:spPr/>
        <p:txBody>
          <a:bodyPr>
            <a:normAutofit/>
          </a:bodyPr>
          <a:lstStyle/>
          <a:p>
            <a:r>
              <a:t>Retrieval, Generation, and Total Latency</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1ty_qnbr.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Retrieval Time</a:t>
            </a:r>
          </a:p>
          <a:p>
            <a:pPr algn="ctr">
              <a:spcAft>
                <a:spcPts val="1200"/>
              </a:spcAft>
            </a:pPr>
            <a:r>
              <a:rPr sz="1300" b="0" i="0">
                <a:solidFill>
                  <a:srgbClr val="616161"/>
                </a:solidFill>
                <a:latin typeface="Proxima Nova"/>
              </a:rPr>
              <a:t>Average retrieval completed in less than 0.06 seconds across queries.</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n1jiox2e.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LLM Generation Time</a:t>
            </a:r>
          </a:p>
          <a:p>
            <a:pPr algn="ctr">
              <a:spcAft>
                <a:spcPts val="1200"/>
              </a:spcAft>
            </a:pPr>
            <a:r>
              <a:rPr sz="1300" b="0" i="0">
                <a:solidFill>
                  <a:srgbClr val="616161"/>
                </a:solidFill>
                <a:latin typeface="Proxima Nova"/>
              </a:rPr>
              <a:t>Generation took between ~48s for simple queries and over 120s for complex ones.</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ry61zeyt.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Total Latency</a:t>
            </a:r>
          </a:p>
          <a:p>
            <a:pPr algn="ctr">
              <a:spcAft>
                <a:spcPts val="1200"/>
              </a:spcAft>
            </a:pPr>
            <a:r>
              <a:rPr sz="1300" b="0" i="0">
                <a:solidFill>
                  <a:srgbClr val="616161"/>
                </a:solidFill>
                <a:latin typeface="Proxima Nova"/>
              </a:rPr>
              <a:t>Majority of time spent in generation phase rather than retrieval.</a:t>
            </a: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2486</Words>
  <Application>Microsoft Macintosh PowerPoint</Application>
  <PresentationFormat>On-screen Show (16:9)</PresentationFormat>
  <Paragraphs>169</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Proxima Nova</vt:lpstr>
      <vt:lpstr>Spearmint</vt:lpstr>
      <vt:lpstr>Finance AI Assistant</vt:lpstr>
      <vt:lpstr>Introduction to the Finance AI Assistant</vt:lpstr>
      <vt:lpstr>Core Technology</vt:lpstr>
      <vt:lpstr>Data Sources</vt:lpstr>
      <vt:lpstr>System Architecture Overview</vt:lpstr>
      <vt:lpstr>Retrieval Process</vt:lpstr>
      <vt:lpstr>LLM Generation Process</vt:lpstr>
      <vt:lpstr>DEMO</vt:lpstr>
      <vt:lpstr>Performance Metrics Summary</vt:lpstr>
      <vt:lpstr>Latency Insights – Grouped Chart</vt:lpstr>
      <vt:lpstr>Latency Insights – Stacked Chart</vt:lpstr>
      <vt:lpstr>Query Complexity vs Latency</vt:lpstr>
      <vt:lpstr>Challenges and Solutions</vt:lpstr>
      <vt:lpstr>Ethical Considerations</vt:lpstr>
      <vt:lpstr>Conclusion &amp; Future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akhil mohan</dc:creator>
  <cp:lastModifiedBy>Kusuma, Siddharth</cp:lastModifiedBy>
  <cp:revision>7</cp:revision>
  <dcterms:modified xsi:type="dcterms:W3CDTF">2025-08-15T22:28:42Z</dcterms:modified>
</cp:coreProperties>
</file>